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F0A7E-F97C-4149-AF95-173F2CA69C87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5A47-AE93-4B54-8688-4B799D6BFC9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0" name="AutoShape 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2" name="AutoShape 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4" name="AutoShape 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6" name="AutoShape 1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8" name="AutoShape 1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0" name="AutoShape 1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2" name="AutoShape 1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4" name="AutoShape 1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6" name="AutoShape 2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8" name="AutoShape 2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0" name="AutoShape 2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2" name="AutoShape 2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4" name="AutoShape 2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6" name="AutoShape 3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8" name="AutoShape 3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0" name="AutoShape 3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2" name="AutoShape 3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4" name="AutoShape 3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6" name="AutoShape 4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8" name="AutoShape 4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0" name="AutoShape 4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2" name="AutoShape 4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4" name="AutoShape 4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6" name="AutoShape 5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8" name="AutoShape 5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0" name="AutoShape 5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2" name="AutoShape 5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4" name="AutoShape 5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6" name="AutoShape 6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8" name="AutoShape 6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0" name="AutoShape 6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2" name="AutoShape 6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4" name="AutoShape 6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6" name="AutoShape 7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8" name="AutoShape 7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0" name="AutoShape 7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2" name="AutoShape 7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4" name="AutoShape 7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6" name="AutoShape 8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8" name="AutoShape 8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0" name="AutoShape 8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2" name="AutoShape 8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4" name="AutoShape 8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6" name="AutoShape 9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8" name="AutoShape 9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0" name="AutoShape 9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2" name="AutoShape 9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4" name="AutoShape 9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6" name="AutoShape 10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4" name="Picture 6" descr="https://upload.wikimedia.org/wikipedia/commons/thumb/f/f0/Flag_of_Slovenia.svg/1200px-Flag_of_Sloven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805264"/>
            <a:ext cx="1023272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38" name="Picture 102" descr="https://upload.wikimedia.org/wikipedia/commons/thumb/e/e6/Flag_of_Slovakia.svg/900px-Flag_of_Slovak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805264"/>
            <a:ext cx="1008112" cy="672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0" name="Picture 104" descr="https://upload.wikimedia.org/wikipedia/commons/thumb/f/ff/Flag_of_Serbia.svg/1280px-Flag_of_Serbi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805264"/>
            <a:ext cx="1008112" cy="6718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2" name="Picture 106" descr="https://upload.wikimedia.org/wikipedia/commons/thumb/7/73/Flag_of_Romania.svg/600px-Flag_of_Romania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805264"/>
            <a:ext cx="972109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4" name="Picture 108" descr="https://upload.wikimedia.org/wikipedia/commons/thumb/1/1b/Flag_of_Croatia.svg/1200px-Flag_of_Croatia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805264"/>
            <a:ext cx="1008112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6" name="Picture 110" descr="https://upload.wikimedia.org/wikipedia/en/thumb/b/ba/Flag_of_Germany.svg/1000px-Flag_of_Germany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5805264"/>
            <a:ext cx="992560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8" name="Picture 112" descr="https://upload.wikimedia.org/wikipedia/commons/thumb/c/cb/Flag_of_the_Czech_Republic.svg/900px-Flag_of_the_Czech_Republic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5805264"/>
            <a:ext cx="936104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50" name="Picture 114" descr="https://upload.wikimedia.org/wikipedia/en/thumb/0/03/Flag_of_Italy.svg/1280px-Flag_of_Italy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5805264"/>
            <a:ext cx="1044158" cy="6958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52" name="Picture 116" descr="https://upload.wikimedia.org/wikipedia/commons/thumb/c/c1/Flag_of_Hungary.svg/1200px-Flag_of_Hungary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188640"/>
            <a:ext cx="1440160" cy="720080"/>
          </a:xfrm>
          <a:prstGeom prst="rect">
            <a:avLst/>
          </a:prstGeom>
          <a:noFill/>
        </p:spPr>
      </p:pic>
      <p:sp>
        <p:nvSpPr>
          <p:cNvPr id="63" name="Téglalap 62"/>
          <p:cNvSpPr/>
          <p:nvPr/>
        </p:nvSpPr>
        <p:spPr>
          <a:xfrm>
            <a:off x="395536" y="1052737"/>
            <a:ext cx="7848873" cy="4493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75656" y="1484784"/>
            <a:ext cx="5937908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QUO VADIS, EUROPA..?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QUO VADITIS, COMMUNITATES PARVULAE…?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75656" y="1484784"/>
            <a:ext cx="5937908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QUO VADIS, EUROPA..?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QUO VADITIS, COMMUNITATES PARVULAE…?</a:t>
            </a:r>
            <a:endParaRPr lang="hu-HU" sz="24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979712" y="3068960"/>
            <a:ext cx="5008486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MERRE MÉSZ, EURÓPA..?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MERRE MENTEK, KISTELEPÜLÉSEK…?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91032" y="4797152"/>
            <a:ext cx="770717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WHERE ARE YOU HEADING FOR, EUROPE..?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WHERE ARE YOU HEADING FOR, SMALL COMMUNITIES…?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971600" y="3212976"/>
            <a:ext cx="75526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TÖBBSEBESSÉGŰ EURÓPA</a:t>
            </a:r>
          </a:p>
          <a:p>
            <a:pPr algn="ctr"/>
            <a:endParaRPr lang="hu-H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hu-H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MULTI-SPEED EUROPE</a:t>
            </a:r>
            <a:endParaRPr lang="hu-H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907704" y="1844824"/>
            <a:ext cx="613802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Arial Black" pitchFamily="34" charset="0"/>
              </a:rPr>
              <a:t>MILYEN EURÓPÁT AKARUNK?</a:t>
            </a:r>
            <a:endParaRPr lang="hu-HU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42" name="AutoShape 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44" name="AutoShape 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611560" y="1844824"/>
            <a:ext cx="8120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KÉT FEJLŐDÉSI PÁLYA: HARMONIZÁLÁS VAGY KETTÉ- (TÖBBÉ)-SZAKADÁS</a:t>
            </a:r>
            <a:endParaRPr lang="hu-HU" sz="2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683568" y="4437112"/>
            <a:ext cx="792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TWO DEVELOPMENT ROADS: HARMONISATION OR MULTISPEED EUROPE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42" name="AutoShape 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44" name="AutoShape 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611560" y="1844824"/>
            <a:ext cx="78421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KÉT FEJLŐDÉSI PÁLYA: HARMONIZÁLÁS VAGY KETTÉ- (TÖBBÉ)-SZAKADÁS</a:t>
            </a:r>
          </a:p>
          <a:p>
            <a:endParaRPr lang="hu-HU" sz="2000" b="1" dirty="0"/>
          </a:p>
          <a:p>
            <a:pPr algn="ctr"/>
            <a:r>
              <a:rPr lang="hu-HU" sz="2000" b="1" dirty="0" smtClean="0"/>
              <a:t>EDDIG: FELZÁRKÓZTATÁS, HARMONIZÁCIÓ</a:t>
            </a:r>
            <a:endParaRPr lang="hu-HU" sz="2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683568" y="4437112"/>
            <a:ext cx="79235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TWO DEVELOPMENT ROADS: HARMONISATION OR MULTISPEED EUROPE</a:t>
            </a:r>
          </a:p>
          <a:p>
            <a:pPr algn="ctr"/>
            <a:endParaRPr lang="hu-HU" sz="2000" b="1" dirty="0"/>
          </a:p>
          <a:p>
            <a:pPr algn="ctr"/>
            <a:r>
              <a:rPr lang="hu-HU" sz="2000" b="1" dirty="0" smtClean="0"/>
              <a:t>UP UNTIL NOW: CATCHING UP, HARMONISATION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42" name="AutoShape 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44" name="AutoShape 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611560" y="1844824"/>
            <a:ext cx="856029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KÉT FEJLŐDÉSI PÁLYA: HARMONIZÁLÁS VAGY KETTÉ- (TÖBBÉ)-SZAKADÁS</a:t>
            </a:r>
          </a:p>
          <a:p>
            <a:endParaRPr lang="hu-HU" sz="2000" b="1" dirty="0"/>
          </a:p>
          <a:p>
            <a:pPr algn="ctr"/>
            <a:r>
              <a:rPr lang="hu-HU" sz="2000" b="1" dirty="0" smtClean="0"/>
              <a:t>EDDIG: FELZÁRKÓZTATÁS, HARMONIZÁCIÓ</a:t>
            </a:r>
          </a:p>
          <a:p>
            <a:pPr algn="ctr"/>
            <a:endParaRPr lang="hu-HU" sz="2000" b="1" dirty="0"/>
          </a:p>
          <a:p>
            <a:pPr algn="ctr"/>
            <a:r>
              <a:rPr lang="hu-HU" sz="2000" b="1" dirty="0" smtClean="0"/>
              <a:t>KÖVETKEZMÉNY: A FEJLETTEBBEK FIZETNEK, AZ ELMARADOTTABBAK  KAPNAK</a:t>
            </a:r>
          </a:p>
          <a:p>
            <a:pPr algn="ctr"/>
            <a:endParaRPr lang="hu-HU" sz="2000" b="1" dirty="0"/>
          </a:p>
          <a:p>
            <a:pPr algn="ctr"/>
            <a:r>
              <a:rPr lang="hu-HU" sz="2800" b="1" dirty="0" smtClean="0">
                <a:latin typeface="Arial Black" pitchFamily="34" charset="0"/>
              </a:rPr>
              <a:t>SZOLIDARITÁS</a:t>
            </a:r>
            <a:endParaRPr lang="hu-HU" sz="2800" b="1" dirty="0">
              <a:latin typeface="Arial Black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83568" y="4437112"/>
            <a:ext cx="792351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TWO DEVELOPMENT ROADS: HARMONISATION OR MULTISPEED EUROPE</a:t>
            </a:r>
          </a:p>
          <a:p>
            <a:pPr algn="ctr"/>
            <a:endParaRPr lang="hu-HU" sz="2000" b="1" dirty="0"/>
          </a:p>
          <a:p>
            <a:pPr algn="ctr"/>
            <a:r>
              <a:rPr lang="hu-HU" sz="2000" b="1" dirty="0" smtClean="0"/>
              <a:t>UP UNTIL NOW: CATCHING UP, HARMONISATION</a:t>
            </a:r>
          </a:p>
          <a:p>
            <a:pPr algn="ctr"/>
            <a:endParaRPr lang="hu-HU" sz="2000" b="1" dirty="0"/>
          </a:p>
          <a:p>
            <a:pPr algn="ctr"/>
            <a:r>
              <a:rPr lang="hu-HU" sz="2000" b="1" dirty="0" smtClean="0"/>
              <a:t>CONSEQUENCE: MORE DEVELOPED PAY, LESS DEVELOPED RECEIVE</a:t>
            </a:r>
          </a:p>
          <a:p>
            <a:pPr algn="ctr"/>
            <a:endParaRPr lang="hu-HU" sz="2000" b="1" dirty="0"/>
          </a:p>
          <a:p>
            <a:pPr algn="ctr"/>
            <a:r>
              <a:rPr lang="hu-HU" sz="2800" b="1" dirty="0" smtClean="0">
                <a:latin typeface="Arial Black" pitchFamily="34" charset="0"/>
              </a:rPr>
              <a:t>SOLIDARITY</a:t>
            </a:r>
          </a:p>
          <a:p>
            <a:pPr algn="ctr"/>
            <a:endParaRPr lang="hu-HU" sz="2000" b="1" dirty="0"/>
          </a:p>
          <a:p>
            <a:pPr algn="ctr"/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42" name="AutoShape 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44" name="AutoShape 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611560" y="1844824"/>
            <a:ext cx="842846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KÉT FEJLŐDÉSI PÁLYA: HARMONIZÁLÁS VAGY KETTÉ- (TÖBBÉ)-SZAKADÁS</a:t>
            </a:r>
          </a:p>
          <a:p>
            <a:endParaRPr lang="hu-HU" sz="2000" b="1" dirty="0"/>
          </a:p>
          <a:p>
            <a:pPr algn="ctr"/>
            <a:r>
              <a:rPr lang="hu-HU" sz="2000" b="1" dirty="0" smtClean="0"/>
              <a:t>EDDIG: FELZÁRKÓZTATÁS, HARMONIZÁCIÓ</a:t>
            </a:r>
          </a:p>
          <a:p>
            <a:pPr algn="ctr"/>
            <a:endParaRPr lang="hu-HU" sz="2000" b="1" dirty="0"/>
          </a:p>
          <a:p>
            <a:pPr algn="ctr"/>
            <a:r>
              <a:rPr lang="hu-HU" sz="2000" b="1" dirty="0" smtClean="0"/>
              <a:t>KÖVETKEZMÉNY: A FEJLETTEBBEK FIZETNEK, AZ ELMARADOTTABBAK  KAPNAK</a:t>
            </a:r>
            <a:endParaRPr lang="hu-HU" sz="2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683568" y="4437112"/>
            <a:ext cx="79235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TWO DEVELOPMENT ROADS: HARMONISATION OR MULTISPEED EUROPE</a:t>
            </a:r>
          </a:p>
          <a:p>
            <a:pPr algn="ctr"/>
            <a:endParaRPr lang="hu-HU" sz="2000" b="1" dirty="0"/>
          </a:p>
          <a:p>
            <a:pPr algn="ctr"/>
            <a:r>
              <a:rPr lang="hu-HU" sz="2000" b="1" dirty="0" smtClean="0"/>
              <a:t>UP UNTIL NOW: CATCHING UP, HARMONISATION</a:t>
            </a:r>
          </a:p>
          <a:p>
            <a:pPr algn="ctr"/>
            <a:endParaRPr lang="hu-HU" sz="2000" b="1" dirty="0"/>
          </a:p>
          <a:p>
            <a:pPr algn="ctr"/>
            <a:r>
              <a:rPr lang="hu-HU" sz="2000" b="1" dirty="0" smtClean="0"/>
              <a:t>CONSEQUENCE: MORE DEVELOPED PAY, LESS DEVELOPED RECEIVE</a:t>
            </a:r>
          </a:p>
          <a:p>
            <a:pPr algn="ctr"/>
            <a:endParaRPr lang="hu-HU" sz="2000" b="1" dirty="0"/>
          </a:p>
          <a:p>
            <a:pPr algn="ctr"/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99592" y="1700808"/>
            <a:ext cx="7202677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 Black" pitchFamily="34" charset="0"/>
              </a:rPr>
              <a:t>AKARUNK SZOLIDARITÁST VAGY NEM..?!</a:t>
            </a:r>
            <a:endParaRPr lang="hu-HU" sz="2400" b="1" dirty="0">
              <a:latin typeface="Arial Black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331640" y="4149080"/>
            <a:ext cx="6660478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 Black" pitchFamily="34" charset="0"/>
              </a:rPr>
              <a:t>DO WE WANT SOLIDARITY OR NOT…?!</a:t>
            </a:r>
            <a:endParaRPr lang="hu-HU" sz="2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99592" y="1700808"/>
            <a:ext cx="7202677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 Black" pitchFamily="34" charset="0"/>
              </a:rPr>
              <a:t>AKARUNK SZOLIDARITÁST VAGY NEM..?!</a:t>
            </a:r>
            <a:endParaRPr lang="hu-HU" sz="2400" b="1" dirty="0">
              <a:latin typeface="Arial Black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331640" y="4149080"/>
            <a:ext cx="6660478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 Black" pitchFamily="34" charset="0"/>
              </a:rPr>
              <a:t>DO WE WANT SOLIDARITY OR NOT…?!</a:t>
            </a:r>
            <a:endParaRPr lang="hu-HU" sz="2400" b="1" dirty="0">
              <a:latin typeface="Arial Black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123728" y="2492896"/>
            <a:ext cx="4909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NINCS SZELEKTÍV, EGYIRÁNYÚ SZOLIDARITÁS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1979712" y="4941168"/>
            <a:ext cx="5249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THERE IS NO SELECTIVE, ONE-WAY SOLIDARITY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99592" y="1700808"/>
            <a:ext cx="7202677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 Black" pitchFamily="34" charset="0"/>
              </a:rPr>
              <a:t>AKARUNK SZOLIDARITÁST VAGY NEM..?!</a:t>
            </a:r>
            <a:endParaRPr lang="hu-HU" sz="2400" b="1" dirty="0">
              <a:latin typeface="Arial Black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331640" y="4149080"/>
            <a:ext cx="6660478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 Black" pitchFamily="34" charset="0"/>
              </a:rPr>
              <a:t>DO WE WANT SOLIDARITY OR NOT…?!</a:t>
            </a:r>
            <a:endParaRPr lang="hu-HU" sz="2400" b="1" dirty="0">
              <a:latin typeface="Arial Black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123728" y="2492896"/>
            <a:ext cx="4909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NINCS SZELEKTÍV, EGYIRÁNYÚ SZOLIDARITÁS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1979712" y="4941168"/>
            <a:ext cx="5249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THERE IS NO SELECTIVE, ONE-WAY SOLIDARITY</a:t>
            </a:r>
            <a:endParaRPr lang="hu-HU" sz="2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1259632" y="3140968"/>
            <a:ext cx="6904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NINCS SZOLIDARITÁS          TÖBBSEBESSÉGES EURÓPA</a:t>
            </a:r>
            <a:endParaRPr lang="hu-HU" sz="2400" b="1" dirty="0"/>
          </a:p>
        </p:txBody>
      </p:sp>
      <p:sp>
        <p:nvSpPr>
          <p:cNvPr id="8" name="Jobbra nyíl 7"/>
          <p:cNvSpPr/>
          <p:nvPr/>
        </p:nvSpPr>
        <p:spPr>
          <a:xfrm>
            <a:off x="4211960" y="321297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1619672" y="5589240"/>
            <a:ext cx="558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NO SOLIDARITY         MULTISPEED  EUROPE</a:t>
            </a:r>
            <a:endParaRPr lang="hu-HU" sz="2400" b="1" dirty="0"/>
          </a:p>
        </p:txBody>
      </p:sp>
      <p:sp>
        <p:nvSpPr>
          <p:cNvPr id="10" name="Jobbra nyíl 9"/>
          <p:cNvSpPr/>
          <p:nvPr/>
        </p:nvSpPr>
        <p:spPr>
          <a:xfrm>
            <a:off x="3779912" y="566124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454</Words>
  <Application>Microsoft Office PowerPoint</Application>
  <PresentationFormat>Diavetítés a képernyőre (4:3 oldalarány)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Balogh Béla</dc:creator>
  <cp:lastModifiedBy>Balogh Béla</cp:lastModifiedBy>
  <cp:revision>1</cp:revision>
  <dcterms:created xsi:type="dcterms:W3CDTF">2016-05-26T12:11:41Z</dcterms:created>
  <dcterms:modified xsi:type="dcterms:W3CDTF">2016-05-29T15:42:01Z</dcterms:modified>
</cp:coreProperties>
</file>